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4" autoAdjust="0"/>
    <p:restoredTop sz="83662" autoAdjust="0"/>
  </p:normalViewPr>
  <p:slideViewPr>
    <p:cSldViewPr snapToGrid="0">
      <p:cViewPr>
        <p:scale>
          <a:sx n="33" d="100"/>
          <a:sy n="33" d="100"/>
        </p:scale>
        <p:origin x="1962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410EA-DE70-4E2E-97A7-8E31331FE661}" type="datetimeFigureOut">
              <a:rPr lang="it-IT" smtClean="0"/>
              <a:t>27/04/2015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ACE8F-1C7A-4022-B8E9-D316D91D3F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982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ACE8F-1C7A-4022-B8E9-D316D91D3F6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055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ACE8F-1C7A-4022-B8E9-D316D91D3F60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880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02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2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178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83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351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084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747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1A48-F18A-45B3-BC05-1E27DA3F88AF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1479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457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2508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44861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7464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3901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33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912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630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4/27/2015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64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5400" dirty="0" smtClean="0"/>
              <a:t>Curricolo verticale delle competenze</a:t>
            </a:r>
            <a:endParaRPr lang="it-IT" sz="5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b="1" i="1" dirty="0" smtClean="0"/>
              <a:t>ISTITUTO COMPRENSIVO DI GAZZANIGA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6193451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73301" y="624110"/>
            <a:ext cx="9231312" cy="1280890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1"/>
                </a:solidFill>
              </a:rPr>
              <a:t>Costruire un curricolo continuo partendo dalle competenze chiave di cittadinanza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59000" y="2133600"/>
            <a:ext cx="9345612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/>
              <a:t>Punti di partenza: </a:t>
            </a:r>
          </a:p>
          <a:p>
            <a:pPr marL="0" indent="0">
              <a:buNone/>
            </a:pPr>
            <a:endParaRPr lang="it-IT" sz="2400" dirty="0" smtClean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t-IT" sz="2400" dirty="0" smtClean="0"/>
              <a:t>Profilo delle competenze al termine del primo ciclo d’istruzione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t-IT" sz="2400" dirty="0" smtClean="0"/>
              <a:t>Competenze </a:t>
            </a:r>
            <a:r>
              <a:rPr lang="it-IT" sz="2400" dirty="0"/>
              <a:t>chiave di cittadinanza </a:t>
            </a:r>
            <a:r>
              <a:rPr lang="it-IT" sz="2400" dirty="0" smtClean="0"/>
              <a:t>da acquisire al termine dell’istruzione obbligatoria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t-IT" sz="2400" dirty="0" smtClean="0"/>
              <a:t>Intervento di esperto per chiarire il concetto di competenza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8454967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23994" y="487633"/>
            <a:ext cx="8398681" cy="934767"/>
          </a:xfrm>
        </p:spPr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Modalità di lavoro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82800" y="1422400"/>
            <a:ext cx="9421812" cy="46101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400" b="1" dirty="0" smtClean="0"/>
              <a:t>COME</a:t>
            </a:r>
          </a:p>
          <a:p>
            <a:r>
              <a:rPr lang="it-IT" sz="2400" dirty="0" smtClean="0"/>
              <a:t>Lavoro svolto in due gruppi che prevedevano il raccordo: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t-IT" sz="2400" b="1" dirty="0" smtClean="0"/>
              <a:t>infanzia-primaria</a:t>
            </a:r>
            <a:r>
              <a:rPr lang="it-IT" sz="2400" dirty="0" smtClean="0"/>
              <a:t> (tutti i docenti infanzia + metà docenti primaria)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t-IT" sz="2400" b="1" dirty="0"/>
              <a:t>primaria-secondaria</a:t>
            </a:r>
            <a:r>
              <a:rPr lang="it-IT" sz="2400" dirty="0"/>
              <a:t> (metà docenti primaria + tutti i docenti secondaria)</a:t>
            </a:r>
          </a:p>
          <a:p>
            <a:r>
              <a:rPr lang="it-IT" sz="2400" dirty="0" smtClean="0"/>
              <a:t>Presenza di 2 tutor, uno per gruppo</a:t>
            </a:r>
          </a:p>
          <a:p>
            <a:pPr marL="0" indent="0">
              <a:buNone/>
            </a:pPr>
            <a:endParaRPr lang="it-IT" sz="900" b="1" dirty="0" smtClean="0"/>
          </a:p>
          <a:p>
            <a:pPr marL="0" indent="0">
              <a:buNone/>
            </a:pPr>
            <a:r>
              <a:rPr lang="it-IT" sz="2400" b="1" dirty="0" smtClean="0"/>
              <a:t>QUANDO</a:t>
            </a:r>
            <a:endParaRPr lang="it-IT" sz="2400" b="1" dirty="0" smtClean="0"/>
          </a:p>
          <a:p>
            <a:r>
              <a:rPr lang="it-IT" sz="2400" dirty="0" smtClean="0"/>
              <a:t>corso di formazione </a:t>
            </a:r>
            <a:r>
              <a:rPr lang="it-IT" sz="2400" u="sng" dirty="0" smtClean="0"/>
              <a:t>obbligatorio</a:t>
            </a:r>
            <a:r>
              <a:rPr lang="it-IT" sz="2400" dirty="0" smtClean="0"/>
              <a:t> per i docenti di ruolo dell’istituto inserito nel monte ore </a:t>
            </a:r>
            <a:r>
              <a:rPr lang="it-IT" sz="2400" dirty="0" smtClean="0">
                <a:solidFill>
                  <a:schemeClr val="tx1"/>
                </a:solidFill>
              </a:rPr>
              <a:t>dedicato </a:t>
            </a:r>
            <a:r>
              <a:rPr lang="it-IT" sz="2400" dirty="0">
                <a:solidFill>
                  <a:schemeClr val="tx1"/>
                </a:solidFill>
              </a:rPr>
              <a:t>alla programmazione </a:t>
            </a:r>
            <a:r>
              <a:rPr lang="it-IT" sz="2400" dirty="0" smtClean="0">
                <a:solidFill>
                  <a:schemeClr val="tx1"/>
                </a:solidFill>
              </a:rPr>
              <a:t>e agli organi collegiali</a:t>
            </a:r>
            <a:r>
              <a:rPr lang="it-IT" sz="2400" dirty="0" smtClean="0"/>
              <a:t>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067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1897" y="514928"/>
            <a:ext cx="8911687" cy="1280890"/>
          </a:xfrm>
        </p:spPr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Fasi di lavoro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08200" y="1574800"/>
            <a:ext cx="9400125" cy="4787900"/>
          </a:xfrm>
        </p:spPr>
        <p:txBody>
          <a:bodyPr>
            <a:normAutofit/>
          </a:bodyPr>
          <a:lstStyle/>
          <a:p>
            <a:r>
              <a:rPr lang="it-IT" sz="2400" b="1" dirty="0" smtClean="0"/>
              <a:t>Compiti</a:t>
            </a:r>
            <a:r>
              <a:rPr lang="it-IT" sz="2400" dirty="0" smtClean="0"/>
              <a:t> dei due gruppi di lavoro:</a:t>
            </a:r>
          </a:p>
          <a:p>
            <a:pPr>
              <a:spcAft>
                <a:spcPts val="0"/>
              </a:spcAft>
            </a:pPr>
            <a:endParaRPr lang="it-IT" sz="800" dirty="0" smtClean="0"/>
          </a:p>
          <a:p>
            <a:pPr lvl="1" indent="-360000">
              <a:buFont typeface="Wingdings" panose="05000000000000000000" pitchFamily="2" charset="2"/>
              <a:buChar char="v"/>
            </a:pPr>
            <a:r>
              <a:rPr lang="it-IT" sz="2400" b="1" dirty="0"/>
              <a:t>esaminare il profilo in uscita </a:t>
            </a:r>
            <a:r>
              <a:rPr lang="it-IT" sz="2400" dirty="0"/>
              <a:t>dopo il primo ciclo d’istruzione e i traguardi richiesti</a:t>
            </a:r>
          </a:p>
          <a:p>
            <a:pPr lvl="1" indent="-3600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t-IT" sz="2400" b="1" dirty="0" smtClean="0"/>
              <a:t>individuare</a:t>
            </a:r>
            <a:r>
              <a:rPr lang="it-IT" sz="2400" dirty="0" smtClean="0"/>
              <a:t> per ogni competenza chiave </a:t>
            </a:r>
            <a:r>
              <a:rPr lang="it-IT" sz="2400" b="1" dirty="0" smtClean="0"/>
              <a:t>alcune sotto-competenze</a:t>
            </a:r>
            <a:r>
              <a:rPr lang="it-IT" sz="2400" dirty="0" smtClean="0"/>
              <a:t> in uscita dai tre livelli  scolastici, cercando di dare continuità alle stesse nel passaggio da un livello all’altro</a:t>
            </a:r>
          </a:p>
          <a:p>
            <a:pPr lvl="1" indent="-360000"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it-IT" sz="800" dirty="0" smtClean="0"/>
          </a:p>
          <a:p>
            <a:r>
              <a:rPr lang="it-IT" sz="2400" dirty="0" smtClean="0"/>
              <a:t>All’interno dei due gruppi sono stati formati dei sottogruppi di 6-8 insegnanti di livello e disciplina diversi. </a:t>
            </a:r>
            <a:endParaRPr lang="it-IT" sz="2400" dirty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395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9782" y="429758"/>
            <a:ext cx="8510137" cy="831712"/>
          </a:xfrm>
        </p:spPr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Valutazione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15152" y="1384300"/>
            <a:ext cx="9814238" cy="4880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Aspetti positivi</a:t>
            </a:r>
            <a:r>
              <a:rPr lang="it-IT" sz="2400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r>
              <a:rPr lang="it-IT" sz="2400" dirty="0" smtClean="0"/>
              <a:t>occasione </a:t>
            </a:r>
            <a:r>
              <a:rPr lang="it-IT" sz="2400" dirty="0" smtClean="0"/>
              <a:t>per uno scambio vero tra insegnanti di livelli diversi soprattutto sugli aspetti educativi</a:t>
            </a:r>
          </a:p>
          <a:p>
            <a:r>
              <a:rPr lang="it-IT" sz="2400" dirty="0"/>
              <a:t> </a:t>
            </a:r>
            <a:r>
              <a:rPr lang="it-IT" sz="2400" dirty="0" smtClean="0"/>
              <a:t>tentativo di condivisione del significato e dell’utilizzo di alcuni termini-definizioni che spesso si danno per scontati</a:t>
            </a:r>
          </a:p>
          <a:p>
            <a:endParaRPr lang="it-IT" sz="900" dirty="0" smtClean="0"/>
          </a:p>
          <a:p>
            <a:pPr marL="0" indent="0">
              <a:buNone/>
            </a:pPr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</a:rPr>
              <a:t>Problemi emersi:</a:t>
            </a:r>
          </a:p>
          <a:p>
            <a:r>
              <a:rPr lang="it-IT" sz="2400" dirty="0" smtClean="0"/>
              <a:t>difficoltà a valutare il raggiungimento le competenze in modo sufficientemente obiettivo </a:t>
            </a:r>
          </a:p>
          <a:p>
            <a:r>
              <a:rPr lang="it-IT" sz="2400" dirty="0" smtClean="0"/>
              <a:t>non sempre è stato possibile graduare una certa competenza nel passaggio da un livello all’altro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9087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Revisione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85222" y="1719020"/>
            <a:ext cx="9593925" cy="4304730"/>
          </a:xfrm>
        </p:spPr>
        <p:txBody>
          <a:bodyPr>
            <a:normAutofit/>
          </a:bodyPr>
          <a:lstStyle/>
          <a:p>
            <a:pPr marL="720000"/>
            <a:r>
              <a:rPr lang="it-IT" sz="2400" dirty="0" smtClean="0"/>
              <a:t>Purtroppo il tempo non è stato sufficiente per svolgere tutto quello che avremmo voluto.</a:t>
            </a:r>
          </a:p>
          <a:p>
            <a:pPr marL="720000"/>
            <a:endParaRPr lang="it-IT" sz="800" dirty="0" smtClean="0"/>
          </a:p>
          <a:p>
            <a:pPr marL="720000"/>
            <a:r>
              <a:rPr lang="it-IT" sz="2400" dirty="0" smtClean="0"/>
              <a:t>I tutor hanno assemblato durante l’estate il lavoro svolto dai diversi sottogruppi rispetto alle 8 competenze</a:t>
            </a:r>
          </a:p>
          <a:p>
            <a:pPr marL="377100" indent="0">
              <a:buNone/>
            </a:pPr>
            <a:endParaRPr lang="it-IT" sz="800" dirty="0" smtClean="0"/>
          </a:p>
          <a:p>
            <a:pPr marL="720000"/>
            <a:r>
              <a:rPr lang="it-IT" sz="2400" dirty="0" smtClean="0"/>
              <a:t>A settembre un </a:t>
            </a:r>
            <a:r>
              <a:rPr lang="it-IT" sz="2400" b="1" dirty="0" smtClean="0"/>
              <a:t>gruppo ristretto di insegnanti </a:t>
            </a:r>
            <a:r>
              <a:rPr lang="it-IT" sz="2400" dirty="0" smtClean="0"/>
              <a:t>è stato incaricato di dare una forma a tutto ciò che era stato prodotto dai sottogruppi, rendendolo fruibile ai docenti in fase di programmazione.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6695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1"/>
                </a:solidFill>
              </a:rPr>
              <a:t>Come </a:t>
            </a:r>
            <a:r>
              <a:rPr lang="it-IT" b="1" dirty="0" smtClean="0">
                <a:solidFill>
                  <a:schemeClr val="accent1"/>
                </a:solidFill>
              </a:rPr>
              <a:t>procedere ?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01755" y="1473958"/>
            <a:ext cx="9402857" cy="4572000"/>
          </a:xfrm>
        </p:spPr>
        <p:txBody>
          <a:bodyPr>
            <a:normAutofit fontScale="62500" lnSpcReduction="20000"/>
          </a:bodyPr>
          <a:lstStyle/>
          <a:p>
            <a:endParaRPr lang="it-IT" sz="800" dirty="0"/>
          </a:p>
          <a:p>
            <a:pPr marL="0" indent="0">
              <a:spcAft>
                <a:spcPts val="600"/>
              </a:spcAft>
              <a:buNone/>
            </a:pPr>
            <a:r>
              <a:rPr lang="it-IT" sz="2800" dirty="0" smtClean="0"/>
              <a:t>E’ sorta l’esigenza di </a:t>
            </a:r>
            <a:r>
              <a:rPr lang="it-IT" sz="2800" b="1" dirty="0" smtClean="0"/>
              <a:t>«mettersi in gioco» </a:t>
            </a:r>
            <a:r>
              <a:rPr lang="it-IT" sz="2800" dirty="0" smtClean="0"/>
              <a:t>di </a:t>
            </a:r>
            <a:r>
              <a:rPr lang="it-IT" sz="2800" b="1" dirty="0" smtClean="0"/>
              <a:t>«provare»</a:t>
            </a:r>
          </a:p>
          <a:p>
            <a:pPr>
              <a:spcAft>
                <a:spcPts val="600"/>
              </a:spcAft>
            </a:pPr>
            <a:r>
              <a:rPr lang="it-IT" sz="2800" dirty="0" smtClean="0"/>
              <a:t>Compito per ogni gruppo classe o per classi parallele: </a:t>
            </a:r>
          </a:p>
          <a:p>
            <a:pPr>
              <a:spcAft>
                <a:spcPts val="600"/>
              </a:spcAft>
            </a:pPr>
            <a:r>
              <a:rPr lang="it-IT" sz="2800" dirty="0" smtClean="0"/>
              <a:t>proporre una unità interdisciplinare di gruppo relativa alla competenza 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it-IT" sz="2800" dirty="0" smtClean="0"/>
              <a:t>    </a:t>
            </a:r>
            <a:r>
              <a:rPr lang="it-IT" sz="2800" b="1" dirty="0" smtClean="0"/>
              <a:t>COLLABORARE E PARTECIPARE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it-IT" sz="2800" dirty="0" smtClean="0"/>
              <a:t>Documentare il lavoro attraverso:</a:t>
            </a:r>
          </a:p>
          <a:p>
            <a:pPr>
              <a:spcAft>
                <a:spcPts val="600"/>
              </a:spcAft>
            </a:pPr>
            <a:r>
              <a:rPr lang="it-IT" sz="2800" dirty="0" smtClean="0"/>
              <a:t>la stesura di una </a:t>
            </a:r>
            <a:r>
              <a:rPr lang="it-IT" sz="2800" b="1" dirty="0" smtClean="0"/>
              <a:t>«sceneggiatura»</a:t>
            </a:r>
          </a:p>
          <a:p>
            <a:pPr>
              <a:spcAft>
                <a:spcPts val="600"/>
              </a:spcAft>
            </a:pPr>
            <a:r>
              <a:rPr lang="it-IT" sz="2800" dirty="0" smtClean="0"/>
              <a:t>la compilazione del </a:t>
            </a:r>
            <a:r>
              <a:rPr lang="it-IT" sz="2800" b="1" dirty="0" smtClean="0"/>
              <a:t>diario di bordo </a:t>
            </a:r>
            <a:r>
              <a:rPr lang="it-IT" sz="2800" dirty="0" smtClean="0"/>
              <a:t>di alunni e docenti</a:t>
            </a:r>
            <a:endParaRPr lang="it-IT" sz="2800" b="1" dirty="0" smtClean="0"/>
          </a:p>
          <a:p>
            <a:pPr>
              <a:spcAft>
                <a:spcPts val="600"/>
              </a:spcAft>
            </a:pPr>
            <a:r>
              <a:rPr lang="it-IT" sz="2800" dirty="0" smtClean="0"/>
              <a:t>la compilazione di una </a:t>
            </a:r>
            <a:r>
              <a:rPr lang="it-IT" sz="2800" b="1" dirty="0" smtClean="0"/>
              <a:t>scheda di autovalutazione </a:t>
            </a:r>
            <a:r>
              <a:rPr lang="it-IT" sz="2800" dirty="0" smtClean="0"/>
              <a:t>sia individuale, sia di gruppo</a:t>
            </a:r>
          </a:p>
          <a:p>
            <a:pPr marL="0" indent="0">
              <a:lnSpc>
                <a:spcPct val="170000"/>
              </a:lnSpc>
              <a:spcAft>
                <a:spcPts val="600"/>
              </a:spcAft>
              <a:buNone/>
            </a:pPr>
            <a:r>
              <a:rPr lang="it-IT" sz="2800" dirty="0" smtClean="0"/>
              <a:t>Prossimo passo: partendo dal curricolo delle competenze inserire le competenze disciplinari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8315303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60663" y="119143"/>
            <a:ext cx="8911687" cy="1280890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Area 1: </a:t>
            </a:r>
            <a:r>
              <a:rPr lang="it-IT" sz="2800" b="1" dirty="0"/>
              <a:t>COSTRUZIONE DEL SE’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b="1" dirty="0"/>
              <a:t>Competenza: IMPARARE A </a:t>
            </a:r>
            <a:r>
              <a:rPr lang="it-IT" sz="2800" b="1" dirty="0" smtClean="0"/>
              <a:t>IMPARARE</a:t>
            </a:r>
            <a:endParaRPr lang="it-IT" sz="28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1331352"/>
              </p:ext>
            </p:extLst>
          </p:nvPr>
        </p:nvGraphicFramePr>
        <p:xfrm>
          <a:off x="1774209" y="1064524"/>
          <a:ext cx="10072047" cy="556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028"/>
                <a:gridCol w="2412913"/>
                <a:gridCol w="2553199"/>
                <a:gridCol w="3127907"/>
              </a:tblGrid>
              <a:tr h="462489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1108334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IMPARARE A IMPARARE</a:t>
                      </a:r>
                      <a:endParaRPr lang="it-IT" sz="20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Usa il corpo e le sue potenzialità per muoversi negli ambienti e per sperimentare i concetti topologici spaziali e temporali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Ha coscienza del proprio corpo, delle sue trasformazioni e delle sue potenzialità nell'operare nello spazio fisico e nel tempo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Ha coscienza del proprio corpo e delle sue trasformazioni e sa gestire la sua corporeità in relazione allo spazio e al tempo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12519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Riconosce e sa controllare le proprie reazioni emotive, sviluppando un'immagine costruttiva e realistica di sé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gestire le proprie emozioni per sviluppare un'immagine di sé realistica, è consapevole dei propri punti di forza e di debolezza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gestire le proprie emozioni, è consapevole dei propri punti di forza e di debolezza e della possibilità di intervenire su di essi per migliorarli e modificarli 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123769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Interagisce con le cose, le persone, l'ambiente percependone reazioni e cambiamenti e cogliendo i diversi punti di vista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utilizzare minimi strumenti per mettere in relazione informazioni e concetti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utilizzare in modo autonomo strumenti per mettere in relazione informazioni e concetti (tabelle, schemi, scalette, mappe concettuali)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6573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utilizzare e scegliere i materiali a disposizione per portare a termine un compito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Rispetto al compito e ai traguardi da raggiungere riconosce le possibili difficoltà e individua strategie adeguate per superarle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E' consapevole delle proprie modalità di apprendimento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84736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scegliere, tra le strategie per apprendere, quelle più adeguate per se </a:t>
                      </a:r>
                      <a:r>
                        <a:rPr lang="it-IT" sz="1200" kern="50" dirty="0" smtClean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stesso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676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33041" y="0"/>
            <a:ext cx="8911687" cy="1050878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Area 1: </a:t>
            </a:r>
            <a:r>
              <a:rPr lang="it-IT" sz="2800" b="1" dirty="0"/>
              <a:t>COSTRUZIONE DEL SE’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b="1" dirty="0"/>
              <a:t>Competenza: </a:t>
            </a:r>
            <a:r>
              <a:rPr lang="it-IT" sz="2800" b="1" dirty="0" smtClean="0"/>
              <a:t>PROGETTARE</a:t>
            </a:r>
            <a:endParaRPr lang="it-IT" sz="28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66108"/>
              </p:ext>
            </p:extLst>
          </p:nvPr>
        </p:nvGraphicFramePr>
        <p:xfrm>
          <a:off x="2033515" y="941697"/>
          <a:ext cx="9553433" cy="574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704"/>
                <a:gridCol w="2243826"/>
                <a:gridCol w="2469619"/>
                <a:gridCol w="2737284"/>
              </a:tblGrid>
              <a:tr h="467635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182345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PROGETTARE</a:t>
                      </a:r>
                      <a:endParaRPr lang="it-IT" sz="20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E' capace di usare i materiali e gli strumenti a disposizione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Utilizza strategie di organizzazione del proprio lavoro, individuando e utilizzando in modo appropriato i materiali e gli strumenti necessari e preventivando il tempo necessario in funzione del compito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Utilizza strategie di organizzazione del proprio lavoro  scegliendo in modo autonomo  materiali e strumenti adeguati, individuando e pianificando fasi e tempi di lavoro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124038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Gestisce il tempo a disposizione in modo adeguato per portare a termine un gioco, un'attività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Organizza la propria giornata di studio in base agli impegni scolastici ed extrascolastici e suddivide in modo funzionale i carichi di lavoro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Organizza in modo efficace e funzionale il tempo dedicato allo studio, in base ai propri impegni scolastici ed extrascolastici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221217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organizzare un gioco e coinvolgere in esso i compagni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organizzare un semplice lavoro o gioco, stabilendo fasi, tempi, ruoli, individuando difficoltà, proponendo soluzioni, valutando il lavoro proprio e altrui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pianificare e realizzare un semplice progetto utilizzando le conoscenze acquisite per stabilire obiettivi significativi e realistici, valutando vincoli e possibilità esistenti, definendo strategie di azione, verificando i risultati raggiunti e individuando possibili correttivi nel caso di esiti non soddisfacenti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282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2322" y="0"/>
            <a:ext cx="10112991" cy="968991"/>
          </a:xfrm>
        </p:spPr>
        <p:txBody>
          <a:bodyPr>
            <a:noAutofit/>
          </a:bodyPr>
          <a:lstStyle/>
          <a:p>
            <a:r>
              <a:rPr lang="it-IT" sz="2800" b="1" dirty="0"/>
              <a:t>Area 2  : RELAZIONE CON GLI </a:t>
            </a:r>
            <a:r>
              <a:rPr lang="it-IT" sz="2800" b="1" dirty="0" smtClean="0"/>
              <a:t>ALTRI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b="1" dirty="0"/>
              <a:t>Competenza: </a:t>
            </a:r>
            <a:r>
              <a:rPr lang="it-IT" sz="2600" b="1" dirty="0"/>
              <a:t>AGIRE IN MODO AUTONOMO E </a:t>
            </a:r>
            <a:r>
              <a:rPr lang="it-IT" sz="2600" b="1" dirty="0" smtClean="0"/>
              <a:t>RESPONSABILE</a:t>
            </a:r>
            <a:endParaRPr lang="it-IT" sz="26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875391"/>
              </p:ext>
            </p:extLst>
          </p:nvPr>
        </p:nvGraphicFramePr>
        <p:xfrm>
          <a:off x="1692323" y="968993"/>
          <a:ext cx="9976515" cy="588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617"/>
                <a:gridCol w="2158569"/>
                <a:gridCol w="2964856"/>
                <a:gridCol w="3133473"/>
              </a:tblGrid>
              <a:tr h="393601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USCITA SEC. I° GRADO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766925">
                <a:tc rowSpan="7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4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AGIRE </a:t>
                      </a:r>
                      <a:endParaRPr lang="it-IT" sz="1400" b="1" kern="50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SimSun" panose="02010600030101010101" pitchFamily="2" charset="-122"/>
                        <a:cs typeface="Verdana" panose="020B0604030504040204" pitchFamily="34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400" b="1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</a:t>
                      </a:r>
                      <a:r>
                        <a:rPr lang="it-IT" sz="14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MODO </a:t>
                      </a:r>
                      <a:endParaRPr lang="it-IT" sz="1400" b="1" kern="50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SimSun" panose="02010600030101010101" pitchFamily="2" charset="-122"/>
                        <a:cs typeface="Verdana" panose="020B0604030504040204" pitchFamily="34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400" b="1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AUTONOMO E </a:t>
                      </a: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400" b="1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RESPONSABILE</a:t>
                      </a:r>
                      <a:endParaRPr lang="it-IT" sz="1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Accetta, conosce e rispetta gradualmente le regole di convivenza (condivise tra scuola e famiglia</a:t>
                      </a:r>
                      <a:r>
                        <a:rPr lang="it-IT" sz="1100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)</a:t>
                      </a: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Contribuisce a  stendere le regole di convivenza e si impegna a rispettarle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Interiorizzare le regole condivise 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65645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Porta a termine semplici compiti o incarichi in autonomia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Si impegna a portare a termine i lavori iniziati sia a livello individuale sia in gruppo 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Assume consapevolmente ruoli  all'interno  del gruppo o della classe esercitandoli responsabilmente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80203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Assume iniziative e compiti nel lavoro e nel gioco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Assume iniziative e compiti nel lavoro e nel gioco cercando di organizzarli, individuando ostacoli e risorse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Assume costruttivamente  iniziative nel lavoro valutandone aspetti positivi e negativi e mettendo in atto strategie risolutive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58582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Assume le conseguenze dei propri comportamenti senza accampare giustificazioni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Valuta e analizza in modo critico il proprio  comportamento e sa affrontarne le conseguenze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95939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inserirsi in modo attivo e consapevole nella vita sociale e fa valere i propri diritti e bisogni, riconoscendo quelli altrui.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Conosce i propri diritti e doveri, è consapevole dei ruoli e li accetta, riconosce nei   compagni soggetti portatori di analoghi diritti e doveri (nel rispetto delle differenze).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E' consapevole dei propri diritti e doveri, riconosce i propri limiti  e quelli altrui, sa valorizzare le reciproche diversità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100110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Rispetta le cose e l'ambiente, usa in modo corretto i materiali forniti e ne ha cura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Dimostra di avere responsabilità verso le attività scolastiche (compiti, impegni, materiali) e il patrimonio comune</a:t>
                      </a:r>
                      <a:endParaRPr lang="it-IT" sz="11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Dimostra senso civico ed è responsabile nell'organizzazione e nella gestione delle attività scolastiche (lavoro individuale, di gruppo, preparazione materiali, assunzione di compiti e ruoli</a:t>
                      </a:r>
                      <a:r>
                        <a:rPr lang="it-IT" sz="1100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)</a:t>
                      </a: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  <a:tr h="72368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Presta attenzione alle consegne individuali o di gruppo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Presta attenzione e la mantiene autonomamente per un tempo adeguato  </a:t>
                      </a:r>
                      <a:endParaRPr lang="it-IT" sz="11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  <a:endParaRPr lang="it-IT" sz="11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Presta attenzione e la mantiene autonomamente, rispettando tempi e modi di esecuzione </a:t>
                      </a:r>
                      <a:r>
                        <a:rPr lang="it-IT" sz="1100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previsti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0956" marR="30956" marT="34925" marB="349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2578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3493" y="146438"/>
            <a:ext cx="8911687" cy="1280890"/>
          </a:xfrm>
        </p:spPr>
        <p:txBody>
          <a:bodyPr>
            <a:normAutofit/>
          </a:bodyPr>
          <a:lstStyle/>
          <a:p>
            <a:r>
              <a:rPr lang="it-IT" sz="2800" b="1" dirty="0"/>
              <a:t>Area 2  : RELAZIONE CON GLI ALTTRI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b="1" dirty="0"/>
              <a:t>Competenza: </a:t>
            </a:r>
            <a:r>
              <a:rPr lang="it-IT" sz="2800" b="1" dirty="0" smtClean="0"/>
              <a:t>COMUNICARE</a:t>
            </a:r>
            <a:endParaRPr lang="it-IT" sz="28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407112"/>
              </p:ext>
            </p:extLst>
          </p:nvPr>
        </p:nvGraphicFramePr>
        <p:xfrm>
          <a:off x="2183493" y="1624084"/>
          <a:ext cx="9157348" cy="4804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428"/>
                <a:gridCol w="2142698"/>
                <a:gridCol w="2402006"/>
                <a:gridCol w="2647216"/>
              </a:tblGrid>
              <a:tr h="7102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COMUNICARE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9399" marR="393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9399" marR="393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9399" marR="393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9399" marR="39399" marT="0" marB="0" anchor="ctr"/>
                </a:tc>
              </a:tr>
              <a:tr h="1189449">
                <a:tc rowSpan="2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6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ASCOLTO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ascoltare semplici messaggi.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Presta ascolto a un interlocutore che si rivolge a lui per il tempo necessario a comprendere il messaggio trasmesso 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È disponibile all'ascolto di messaggi differenti per genere, complessità, linguaggio e mezzi di trasmissione 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</a:tr>
              <a:tr h="145214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Ascolta e interpreta semplici messaggi.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Ascolta e interpreta  messaggi diversi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100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ascoltare e interpretare messaggi differenti per genere, complessità, linguaggio e mezzi di trasmissione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</a:tr>
              <a:tr h="1452149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6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COMPRENSIONE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Comprende una o più consegne orali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2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Individua  e comprende argomento, funzione, scopo, contesto della comunicazione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457200">
                        <a:spcAft>
                          <a:spcPts val="100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Comprende i messaggi formulati nel linguaggio specifico delle discipline, veicolati da diversi mezzi di comunicazione (</a:t>
                      </a:r>
                      <a:r>
                        <a:rPr lang="it-IT" sz="1200" kern="50" dirty="0" smtClean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testo, musica</a:t>
                      </a: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, film, pittura, media...).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2082" marR="32082" marT="36195" marB="3619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1075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8776" y="146438"/>
            <a:ext cx="8911687" cy="686076"/>
          </a:xfrm>
        </p:spPr>
        <p:txBody>
          <a:bodyPr/>
          <a:lstStyle/>
          <a:p>
            <a:r>
              <a:rPr lang="it-IT" sz="2800" b="1" dirty="0"/>
              <a:t>Competenza: </a:t>
            </a:r>
            <a:r>
              <a:rPr lang="it-IT" sz="2800" b="1" dirty="0" smtClean="0"/>
              <a:t>COMUNICARE</a:t>
            </a:r>
            <a:r>
              <a:rPr lang="it-IT" b="1" dirty="0" smtClean="0"/>
              <a:t>		 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016407"/>
              </p:ext>
            </p:extLst>
          </p:nvPr>
        </p:nvGraphicFramePr>
        <p:xfrm>
          <a:off x="1751308" y="832514"/>
          <a:ext cx="10229650" cy="6025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2787"/>
                <a:gridCol w="2640331"/>
                <a:gridCol w="2762026"/>
                <a:gridCol w="2874506"/>
              </a:tblGrid>
              <a:tr h="6376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COMUNICARE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957896">
                <a:tc rowSpan="5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0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0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4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COMUNICAZIONE</a:t>
                      </a:r>
                      <a:endParaRPr lang="it-IT" sz="1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0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usare la lingua per raccontare i propri vissuti esprimere bisogni, emozioni, dubbi e/o incertezze, chiedere aiuto...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Comunica fatti, eventi, vissuti, emozioni utilizzando  la forma narrativa ed espressiva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Comunica fatti, eventi, vissuti, emozioni utilizzando con efficacia la forma narrativa ed espressiva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</a:tr>
              <a:tr h="10332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intervenire in modo spontaneo nel gruppo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partecipare a conversazioni con compagni e docenti rispettando il proprio turno e intervenendo in modo pertinente, con toni e linguaggio adeguati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partecipare alle conversazioni formulando messaggi pertinenti chiari e rispettosi degli altri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</a:tr>
              <a:tr h="8320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Si confronta e discute con adulti e bambini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dare importanza alle comunicazioni rivolte al gruppo e non solo a quelle fornite individualmente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interagire con gli altri sostenendo le proprie idee, utilizzando le conoscenze apprese e un registro appropriato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</a:tr>
              <a:tr h="177538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Riconosce e sperimenta la pluralità dei linguaggi, familiarizzando anche con suoni di una lingua diversa dalla propria;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usa termini nuovi imparati anche grazie all’ascolto di fiabe e storie; si avvicina alla lingua scritta, esplora e sperimenta le prime forme di comunicazione attraverso la scrittura.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80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Possiede la  padronanza della lingua, sia in ordine al lessico che alla struttura, per essere in grado di avviare un interscambio efficace con interlocutori diversi, esprimendo un corretto registro linguistico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80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80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Possiede la  padronanza della lingua, sia in ordine al lessico che alla struttura, contestualizza in maniera consapevole il proprio comunicare in ragione degli interlocutori e dell'obiettivo perseguito e  riesce  ad adattarli alle diverse situazioni che si vengono a creare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6195" marR="36195" marT="36195" marB="36195" anchor="ctr"/>
                </a:tc>
              </a:tr>
              <a:tr h="7892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Utilizza i vari linguaggi (verbale, grafico-pittorico, simbolico, gioco teatrale) per rielaborare i propri vissuti</a:t>
                      </a:r>
                      <a:endParaRPr lang="it-IT" sz="11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Utilizza creativamente i linguaggi verbali e non verbali per pianificare e produrre elaborati coerenti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Utilizza attivamente e creativamente i linguaggi verbali e non verbali per pianificare e produrre elaborati efficaci e coerenti</a:t>
                      </a:r>
                      <a:endParaRPr lang="it-IT" sz="11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709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9969" y="29864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it-IT" sz="3100" b="1" dirty="0"/>
              <a:t>Area 2  : RELAZIONE CON GLI ALTTRI</a:t>
            </a:r>
            <a:r>
              <a:rPr lang="it-IT" sz="3100" dirty="0"/>
              <a:t/>
            </a:r>
            <a:br>
              <a:rPr lang="it-IT" sz="3100" dirty="0"/>
            </a:br>
            <a:r>
              <a:rPr lang="it-IT" sz="3100" b="1" dirty="0"/>
              <a:t>Competenza: COLLABORARE E PARTECIPARE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287329"/>
              </p:ext>
            </p:extLst>
          </p:nvPr>
        </p:nvGraphicFramePr>
        <p:xfrm>
          <a:off x="2222198" y="1394847"/>
          <a:ext cx="9262045" cy="520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1902"/>
                <a:gridCol w="2352621"/>
                <a:gridCol w="2625539"/>
                <a:gridCol w="2261983"/>
              </a:tblGrid>
              <a:tr h="447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42815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COLLABORARE E PARTECIPARE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1000"/>
                        </a:spcAft>
                      </a:pPr>
                      <a:r>
                        <a:rPr lang="it-IT" sz="16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Cambria" panose="02040503050406030204" pitchFamily="18" charset="0"/>
                          <a:cs typeface="Verdana" panose="020B0604030504040204" pitchFamily="34" charset="0"/>
                        </a:rPr>
                        <a:t>Interagisce con i compagni nel gioco e per il raggiungimento di finalità comuni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Cambria" panose="02040503050406030204" pitchFamily="18" charset="0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Partecipa alle attività proposte e contribuisce alla realizzazione di un progetto comune, cosciente di essere parte del gruppo , in cui si sente una entità individuale, ma nello stesso tempo un “membro” dinamico e progettuale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Interagisce in modo cooperativo nel gruppo esprimendo compiutamente il proprio pensiero, rispettando quello altrui, valorizzando gli elementi positivi espressi e mediando in caso di contrasto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9712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Cambria" panose="02040503050406030204" pitchFamily="18" charset="0"/>
                          <a:cs typeface="Verdana" panose="020B0604030504040204" pitchFamily="34" charset="0"/>
                        </a:rPr>
                        <a:t>Dimostra disponibilità verso i compagni, li accetta e li rispetta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Nel lavoro comune riconosce le proprie  e le altrui capacità e tiene conto del contributo degli altri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ascoltare, rispettare e valorizzare punti di vista diversi dai propri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35976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discutere con gli altri e si propone in modo corretto e rispettoso, ricercando semplici soluzioni per superare le conflittualità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impegnarsi e trovare soluzioni positive usando la propria esperienza e quella degli altri per superare e risolvere situazioni problematiche e di conflittualità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666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4302" y="159160"/>
            <a:ext cx="9624297" cy="879227"/>
          </a:xfrm>
        </p:spPr>
        <p:txBody>
          <a:bodyPr>
            <a:noAutofit/>
          </a:bodyPr>
          <a:lstStyle/>
          <a:p>
            <a:r>
              <a:rPr lang="it-IT" sz="2600" b="1" dirty="0"/>
              <a:t>Area 3: RAPPORTO CON LA REALTA’ NATURALE E SOCIALE</a:t>
            </a:r>
            <a:r>
              <a:rPr lang="it-IT" sz="2600" dirty="0"/>
              <a:t/>
            </a:r>
            <a:br>
              <a:rPr lang="it-IT" sz="2600" dirty="0"/>
            </a:br>
            <a:r>
              <a:rPr lang="it-IT" sz="2600" b="1" dirty="0"/>
              <a:t>Competenza: RISOLVERE PROBLEMI</a:t>
            </a:r>
            <a:r>
              <a:rPr lang="it-IT" sz="2600" dirty="0"/>
              <a:t/>
            </a:r>
            <a:br>
              <a:rPr lang="it-IT" sz="2600" dirty="0"/>
            </a:br>
            <a:endParaRPr lang="it-IT" sz="2600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611948"/>
              </p:ext>
            </p:extLst>
          </p:nvPr>
        </p:nvGraphicFramePr>
        <p:xfrm>
          <a:off x="1890793" y="1063182"/>
          <a:ext cx="9737806" cy="5794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2796"/>
                <a:gridCol w="2352164"/>
                <a:gridCol w="2712829"/>
                <a:gridCol w="2873375"/>
                <a:gridCol w="126642"/>
              </a:tblGrid>
              <a:tr h="6044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Mangal" panose="02040503050203030202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904974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1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RISOLVERE PROBLEMI</a:t>
                      </a:r>
                      <a:endParaRPr lang="it-IT" sz="1800" kern="50" dirty="0" smtClean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1000"/>
                        </a:spcAft>
                      </a:pPr>
                      <a:r>
                        <a:rPr lang="it-IT" sz="1800" b="1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8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esplorare la realtà circostante utilizzando i cinque sensi.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Osserva la realtà, raccoglie le informazioni, le organizza e identifica una situazione problematica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Osserva la realtà, raccoglie e organizza i dati, identifica e rappresenta in modo autonomo una situazione problematica semplice o articolata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5022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orientarsi cogliendo i principali concetti spazio-temporali.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Individua elementari relazioni causali e spazio-temporali cogliendo semplici permanenze e mutamenti nei fenomeni osservati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Riconosce e analizza in modo autonomo relazioni causali, temporali, permanenze e mutamenti nei fatti e nei fenomeni osservati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26696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  <a:tabLst>
                          <a:tab pos="234315" algn="l"/>
                          <a:tab pos="1524000" algn="l"/>
                          <a:tab pos="1879600" algn="l"/>
                          <a:tab pos="2235200" algn="l"/>
                          <a:tab pos="2590800" algn="l"/>
                          <a:tab pos="2946400" algn="l"/>
                          <a:tab pos="3302000" algn="l"/>
                          <a:tab pos="3657600" algn="l"/>
                          <a:tab pos="4013200" algn="l"/>
                          <a:tab pos="4368800" algn="l"/>
                          <a:tab pos="4724400" algn="l"/>
                        </a:tabLs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 panose="02020609040205080304" pitchFamily="49" charset="-128"/>
                          <a:cs typeface="Verdana" panose="020B0604030504040204" pitchFamily="34" charset="0"/>
                        </a:rPr>
                        <a:t>Intuisce l'esistenza di un problema legato ai propri bisogni primari nell'ambito del gioco o di semplici esperienze quotidiane; formula ipotesi e ricerca strategie di soluzione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-94615" algn="l"/>
                          <a:tab pos="260985" algn="l"/>
                          <a:tab pos="616585" algn="l"/>
                          <a:tab pos="972185" algn="l"/>
                          <a:tab pos="1327785" algn="l"/>
                          <a:tab pos="1683385" algn="l"/>
                          <a:tab pos="2038985" algn="l"/>
                          <a:tab pos="2394585" algn="l"/>
                          <a:tab pos="2750185" algn="l"/>
                          <a:tab pos="3105785" algn="l"/>
                          <a:tab pos="3461385" algn="l"/>
                          <a:tab pos="3816985" algn="l"/>
                        </a:tabLs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MS Mincho" panose="02020609040205080304" pitchFamily="49" charset="-128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Partendo da esperienze quotidiane individua problemi, formula ipotesi e ricerca soluzioni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Individua e denomina un problema; costruisce e propone ipotesi di soluzione, le pianifica e le attua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66086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Utilizza gli errori come fonte di conoscenza.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Verifica, anche attraverso il confronto collettivo, la fattibilità e l'efficacia di quanto elaborato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 gridSpan="2"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effettuare confronti tra diverse soluzioni proposte, valutandone l'efficacia e la coerenza in relazione agli obiettivi prefissati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7790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Utilizza quanto appreso come punto di partenza per risolvere diverse situazioni, sapendo trasformare gli errori in occasioni di </a:t>
                      </a:r>
                      <a:r>
                        <a:rPr lang="it-IT" sz="1200" kern="50" dirty="0" err="1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appprendimento</a:t>
                      </a: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9408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0278" y="190157"/>
            <a:ext cx="9474334" cy="925721"/>
          </a:xfrm>
        </p:spPr>
        <p:txBody>
          <a:bodyPr>
            <a:normAutofit fontScale="90000"/>
          </a:bodyPr>
          <a:lstStyle/>
          <a:p>
            <a:r>
              <a:rPr lang="it-IT" sz="2900" b="1" dirty="0"/>
              <a:t>Area 3: RAPPORTO CON LA REALTA’ NATURALE E SOCIALE</a:t>
            </a:r>
            <a:r>
              <a:rPr lang="it-IT" sz="2900" dirty="0"/>
              <a:t/>
            </a:r>
            <a:br>
              <a:rPr lang="it-IT" sz="2900" dirty="0"/>
            </a:br>
            <a:r>
              <a:rPr lang="it-IT" sz="2900" b="1" dirty="0"/>
              <a:t>Competenza: ACQUISIRE E INTERPRETARE L’INFORMAZIONE</a:t>
            </a:r>
            <a:r>
              <a:rPr lang="it-IT" dirty="0"/>
              <a:t/>
            </a:r>
            <a:br>
              <a:rPr lang="it-IT" dirty="0"/>
            </a:br>
            <a:r>
              <a:rPr lang="it-IT" b="1" dirty="0"/>
              <a:t> 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52931"/>
              </p:ext>
            </p:extLst>
          </p:nvPr>
        </p:nvGraphicFramePr>
        <p:xfrm>
          <a:off x="1797804" y="991893"/>
          <a:ext cx="9980910" cy="5734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260"/>
                <a:gridCol w="2327227"/>
                <a:gridCol w="2679371"/>
                <a:gridCol w="2789052"/>
              </a:tblGrid>
              <a:tr h="6248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994363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8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ACQUISIRE INFORMAZIONI</a:t>
                      </a:r>
                      <a:endParaRPr lang="it-IT" sz="18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8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Sperimenta le diverse forme di comunicazione avvicinandosi anche alle tecnologie digitali e ai nuovi media.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E‘ in grado di selezionare materiale pertinente alla ricerca dopo che l’insegnante ha fornito la/le fonti.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base alle esigenze informative ricorre a strategie e a strumenti di ricerca differenti. 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11234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Compie classificazioni, seriazioni, corrispondenze in base ad un criterio assegnato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classificare le informazioni  utilizzando una metodologia adeguata in base alla loro fonte (esperienza – osservazione – conoscenza/“studio”, media)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E' in grado di distinguere, classificare e registrare in modo corretto le informazioni e le fonti utilizzate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11234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discriminare fra storie vere e fantastiche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Sa valutare l’attendibilità e l’utilità delle informazioni (dati utili e dati parassiti, fatto storico o leggenda, opinione o pregiudizio)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E' in grado di valutare, in base alla propria esperienza, l'accuratezza e l'oggettività di un documento, sapendo indicare i criteri di valutazione utilizzati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9506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E’ in grado di distinguere l’elemento oggettivo (fatto) da quello soggettivo (opinione)   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Ha maturato un atteggiamento critico nei confronti dell'acquisizione/elaborazione delle informazioni e delle  conoscenze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91761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Rielabora le informazioni acquisite attraverso la comunicazione verbale e non verbale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E' in grado di rielaborare, con linguaggio semplice e chiaro, le informazioni acquisite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 Sa rielaborare con coerenza le informazioni ottenute con diversi tipi di fonti, introducendovi anche idee e spunti personali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776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190157"/>
            <a:ext cx="9675811" cy="956718"/>
          </a:xfrm>
        </p:spPr>
        <p:txBody>
          <a:bodyPr>
            <a:normAutofit fontScale="90000"/>
          </a:bodyPr>
          <a:lstStyle/>
          <a:p>
            <a:r>
              <a:rPr lang="it-IT" sz="2900" b="1" dirty="0"/>
              <a:t>Area 3: RAPPORTO CON LA REALTA’ NATURALE E SOCIALE</a:t>
            </a:r>
            <a:r>
              <a:rPr lang="it-IT" sz="2900" dirty="0"/>
              <a:t/>
            </a:r>
            <a:br>
              <a:rPr lang="it-IT" sz="2900" dirty="0"/>
            </a:br>
            <a:r>
              <a:rPr lang="it-IT" sz="2900" b="1" dirty="0"/>
              <a:t>Competenza: INDIVIDUARE COLLEGAMENTI E RELAZIONI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666527"/>
              </p:ext>
            </p:extLst>
          </p:nvPr>
        </p:nvGraphicFramePr>
        <p:xfrm>
          <a:off x="2060575" y="1301749"/>
          <a:ext cx="9444040" cy="5594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974"/>
                <a:gridCol w="2371241"/>
                <a:gridCol w="2340244"/>
                <a:gridCol w="2670581"/>
              </a:tblGrid>
              <a:tr h="6200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COMPETENZA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INFANZIA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PRIMARIA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 USCITA SEC. I° GRADO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107876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INDIVIDUARE COLLEGAMENTI 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E RELAZIONI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5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kern="5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6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kern="50" dirty="0"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Descrive e confronta esperienze e informazioni reperite a casa e a scuola, riconoscendo somiglianze e differenze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100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Individua collegamenti tra esperienze e informazioni reperite da fonti di tipo diverso (orali, cartacee, iconiche, filmate)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100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collegare fatti, esperienze, informazioni reperite da fonti diverse alle conoscenze acquisite nelle discipline, al fine di orientarsi nel presente</a:t>
                      </a:r>
                      <a:endParaRPr lang="it-IT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</a:txBody>
                  <a:tcPr marL="34925" marR="34925" marT="34925" marB="34925" anchor="ctr"/>
                </a:tc>
              </a:tr>
              <a:tr h="213525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Rappresenta graficamente e simbolicamente percorsi ed esperienze, registrando i dati raccolti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100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Organizza le informazioni reperite secondo tabelle, schemi, mappe concettuali, seguendo criteri di tipo diverso e individuandone le interconnessioni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Organizza le conoscenze acquisite in tabelle, schemi, mappe concettuali, individuando relazioni di causa-effetto, successione, contemporaneità, permanenza, mutamento; ricostruisce il senso globale anche in forma critica e personale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  <a:p>
                      <a:pPr marL="0" indent="0"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</a:tr>
              <a:tr h="167167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Si orienta nello spazio e nel tempo individuando relazioni spaziali, di contemporaneità, successione in esperienze vissute e/o in fenomeni </a:t>
                      </a:r>
                      <a:r>
                        <a:rPr lang="it-IT" sz="1200" kern="5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analizzati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 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Individua collegamenti fra conoscenze, informazioni, concetti acquisiti in discipline diverse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1000"/>
                        </a:spcAft>
                        <a:buClr>
                          <a:srgbClr val="FF0000"/>
                        </a:buClr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it-IT" sz="1200" kern="5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imSun" panose="02010600030101010101" pitchFamily="2" charset="-122"/>
                          <a:cs typeface="Verdana" panose="020B0604030504040204" pitchFamily="34" charset="0"/>
                        </a:rPr>
                        <a:t>Sa integrare le conoscenze in fase di acquisizione con quelle pregresse </a:t>
                      </a:r>
                      <a:endParaRPr lang="it-IT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ymbol" panose="05050102010706020507" pitchFamily="18" charset="2"/>
                      </a:endParaRPr>
                    </a:p>
                  </a:txBody>
                  <a:tcPr marL="34925" marR="34925" marT="34925" marB="349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4729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2476</Words>
  <Application>Microsoft Office PowerPoint</Application>
  <PresentationFormat>Widescreen</PresentationFormat>
  <Paragraphs>294</Paragraphs>
  <Slides>16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30" baseType="lpstr">
      <vt:lpstr>MS Mincho</vt:lpstr>
      <vt:lpstr>SimSun</vt:lpstr>
      <vt:lpstr>Arial</vt:lpstr>
      <vt:lpstr>Calibri</vt:lpstr>
      <vt:lpstr>Cambria</vt:lpstr>
      <vt:lpstr>Century Gothic</vt:lpstr>
      <vt:lpstr>Courier New</vt:lpstr>
      <vt:lpstr>Mangal</vt:lpstr>
      <vt:lpstr>Symbol</vt:lpstr>
      <vt:lpstr>Times New Roman</vt:lpstr>
      <vt:lpstr>Verdana</vt:lpstr>
      <vt:lpstr>Wingdings</vt:lpstr>
      <vt:lpstr>Wingdings 3</vt:lpstr>
      <vt:lpstr>Filo</vt:lpstr>
      <vt:lpstr>Curricolo verticale delle competenze</vt:lpstr>
      <vt:lpstr>Costruire un curricolo continuo partendo dalle competenze chiave di cittadinanza </vt:lpstr>
      <vt:lpstr>Modalità di lavoro</vt:lpstr>
      <vt:lpstr>Fasi di lavoro</vt:lpstr>
      <vt:lpstr>Valutazione</vt:lpstr>
      <vt:lpstr>Revisione</vt:lpstr>
      <vt:lpstr>Come procedere ?</vt:lpstr>
      <vt:lpstr>Area 1: COSTRUZIONE DEL SE’ Competenza: IMPARARE A IMPARARE</vt:lpstr>
      <vt:lpstr>Area 1: COSTRUZIONE DEL SE’ Competenza: PROGETTARE</vt:lpstr>
      <vt:lpstr>Area 2  : RELAZIONE CON GLI ALTRI Competenza: AGIRE IN MODO AUTONOMO E RESPONSABILE</vt:lpstr>
      <vt:lpstr>Area 2  : RELAZIONE CON GLI ALTTRI Competenza: COMUNICARE</vt:lpstr>
      <vt:lpstr>Competenza: COMUNICARE   </vt:lpstr>
      <vt:lpstr>Area 2  : RELAZIONE CON GLI ALTTRI Competenza: COLLABORARE E PARTECIPARE </vt:lpstr>
      <vt:lpstr>Area 3: RAPPORTO CON LA REALTA’ NATURALE E SOCIALE Competenza: RISOLVERE PROBLEMI </vt:lpstr>
      <vt:lpstr>Area 3: RAPPORTO CON LA REALTA’ NATURALE E SOCIALE Competenza: ACQUISIRE E INTERPRETARE L’INFORMAZIONE   </vt:lpstr>
      <vt:lpstr>Area 3: RAPPORTO CON LA REALTA’ NATURALE E SOCIALE Competenza: INDIVIDUARE COLLEGAMENTI E RELAZIONI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Curricolo delle competenze</dc:title>
  <dc:creator>META</dc:creator>
  <cp:lastModifiedBy>META</cp:lastModifiedBy>
  <cp:revision>28</cp:revision>
  <dcterms:created xsi:type="dcterms:W3CDTF">2015-04-25T14:00:50Z</dcterms:created>
  <dcterms:modified xsi:type="dcterms:W3CDTF">2015-04-27T20:14:02Z</dcterms:modified>
</cp:coreProperties>
</file>